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7" r:id="rId5"/>
    <p:sldId id="263" r:id="rId6"/>
    <p:sldId id="261" r:id="rId7"/>
    <p:sldId id="262" r:id="rId8"/>
    <p:sldId id="288" r:id="rId9"/>
    <p:sldId id="289" r:id="rId10"/>
    <p:sldId id="280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5921" autoAdjust="0"/>
  </p:normalViewPr>
  <p:slideViewPr>
    <p:cSldViewPr snapToGrid="0">
      <p:cViewPr varScale="1">
        <p:scale>
          <a:sx n="88" d="100"/>
          <a:sy n="88" d="100"/>
        </p:scale>
        <p:origin x="509" y="72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3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00D75B-7794-41F3-BB4B-EB8C8BB4884C}" type="datetime1">
              <a:rPr lang="ru-RU" smtClean="0"/>
              <a:t>27.08.2024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1A141-A21D-4DB9-AF34-E64D571312E1}" type="datetime1">
              <a:rPr lang="ru-RU" smtClean="0"/>
              <a:pPr/>
              <a:t>27.08.2024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48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381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69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22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78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74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введ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 title="Наложенное изображение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 rtl="0"/>
            <a:r>
              <a:rPr lang="ru-RU" noProof="0"/>
              <a:t>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4" name="Полилиния: Фигура 13" title="Стрелка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8" name="Объект 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5" name="Полилиния: Фигура 14" title="Стрелка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3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 стрелкой 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месяц, год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Рисунок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5" name="Текст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7" name="Текст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4" name="Рисунок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2" name="Текст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5" name="Рисунок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6" name="Рисунок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!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Спасибо </a:t>
            </a:r>
            <a:br>
              <a:rPr lang="ru-RU" noProof="0"/>
            </a:br>
            <a:r>
              <a:rPr lang="ru-RU" noProof="0"/>
              <a:t>ВАМ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Полное имя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Веб-сайт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Прямоугольник 22" title="Наложенное изображение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26" name="Прямоугольник 25" title="Наложенное изображение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rtlCol="0" anchor="ctr"/>
          <a:lstStyle>
            <a:lvl1pPr marL="0" indent="0" algn="r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 title="Наложенное изображение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9" name="Прямоугольник 8" title="Наложенное изображение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grpSp>
        <p:nvGrpSpPr>
          <p:cNvPr id="21" name="Группа 20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26" name="Группа 25" descr="Изображение на титульном слайде (поверните меня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rtlCol="0" anchor="ctr"/>
          <a:lstStyle>
            <a:lvl1pPr marL="0" indent="0" algn="l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фото2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1" y="1016000"/>
            <a:ext cx="4114800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 descr="Изображение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12" name="Текст 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вал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0" name="Рисунок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Прямая соединительная линия 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4 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Рисунок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3" name="Рисунок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7" name="Рисунок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8" name="Текст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4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rtlCol="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свое изображение экрана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Заголовок раздела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Название раздела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 rtl="0"/>
            <a:r>
              <a:rPr lang="ru-RU" noProof="0"/>
              <a:t>Название раздела</a:t>
            </a:r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2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3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8.jpeg"/><Relationship Id="rId21" Type="http://schemas.openxmlformats.org/officeDocument/2006/relationships/image" Target="../media/image23.png"/><Relationship Id="rId7" Type="http://schemas.openxmlformats.org/officeDocument/2006/relationships/image" Target="../media/image18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22.sv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4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14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11" Type="http://schemas.openxmlformats.org/officeDocument/2006/relationships/image" Target="../media/image38.png"/><Relationship Id="rId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11" Type="http://schemas.openxmlformats.org/officeDocument/2006/relationships/image" Target="../media/image38.png"/><Relationship Id="rId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12" Type="http://schemas.openxmlformats.org/officeDocument/2006/relationships/image" Target="../media/image44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sv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42.png"/><Relationship Id="rId10" Type="http://schemas.openxmlformats.org/officeDocument/2006/relationships/image" Target="../media/image53.svg"/><Relationship Id="rId4" Type="http://schemas.microsoft.com/office/2007/relationships/hdphoto" Target="../media/hdphoto2.wdp"/><Relationship Id="rId9" Type="http://schemas.openxmlformats.org/officeDocument/2006/relationships/image" Target="../media/image49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333" y="4602988"/>
            <a:ext cx="3558010" cy="693546"/>
          </a:xfrm>
        </p:spPr>
        <p:txBody>
          <a:bodyPr rtlCol="0"/>
          <a:lstStyle/>
          <a:p>
            <a:pPr rtl="0"/>
            <a:r>
              <a:rPr lang="ru-RU" dirty="0" smtClean="0"/>
              <a:t> орт </a:t>
            </a:r>
            <a:r>
              <a:rPr lang="ru-RU" dirty="0" err="1" smtClean="0"/>
              <a:t>марвик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542" y="5363270"/>
            <a:ext cx="4523896" cy="691666"/>
          </a:xfrm>
        </p:spPr>
        <p:txBody>
          <a:bodyPr rtlCol="0"/>
          <a:lstStyle/>
          <a:p>
            <a:pPr rtl="0"/>
            <a:r>
              <a:rPr lang="ru-RU" noProof="1" smtClean="0"/>
              <a:t>Современная компания Основанная юными специалистами в рамках студенческого статап проекта </a:t>
            </a:r>
            <a:endParaRPr lang="ru-RU" noProof="1"/>
          </a:p>
        </p:txBody>
      </p:sp>
      <p:sp>
        <p:nvSpPr>
          <p:cNvPr id="8" name="Овал 7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3CF620E7-F992-48DE-A308-0A6B4F1E45E4}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/>
          </a:p>
        </p:txBody>
      </p:sp>
      <p:grpSp>
        <p:nvGrpSpPr>
          <p:cNvPr id="9" name="Группа 8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D013B526-9255-484A-8176-C9CA7C769E59}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790A46A1-19F4-478F-A9B1-84AD72D6DFBF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90A209D6-847A-4FB1-95CC-EEC3EBCBDA55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12" name="Группа 11" descr="Изображение на титульном слайде (поверните меня)">
            <a:extLst>
              <a:ext uri="{FF2B5EF4-FFF2-40B4-BE49-F238E27FC236}">
                <a16:creationId xmlns:a16="http://schemas.microsoft.com/office/drawing/2014/main" id="{8A692E72-0865-44D7-A065-B2F07C21C818}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58031D85-2D05-4250-9FA8-67974E8F794F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6840666-19AD-4885-B9E5-14BA5AA2B742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Прямоугольник 3"/>
          <p:cNvSpPr/>
          <p:nvPr/>
        </p:nvSpPr>
        <p:spPr>
          <a:xfrm>
            <a:off x="4457704" y="426720"/>
            <a:ext cx="1690547" cy="888274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478"/>
            <a:ext cx="5878981" cy="33119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981" y="-19478"/>
            <a:ext cx="5856611" cy="48680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22376" y="4086195"/>
            <a:ext cx="2159026" cy="32458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24796" y="4804851"/>
            <a:ext cx="3067204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Синтез аддитивных технологий и биотехнологий для лучшей жизни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5591" y="-19478"/>
            <a:ext cx="489539" cy="482432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796" y="6141978"/>
            <a:ext cx="3067203" cy="6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1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Рисунок 57" descr="Научный эксперимент">
            <a:extLst>
              <a:ext uri="{FF2B5EF4-FFF2-40B4-BE49-F238E27FC236}">
                <a16:creationId xmlns:a16="http://schemas.microsoft.com/office/drawing/2014/main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6327" y="0"/>
            <a:ext cx="4993814" cy="6760369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  <p:pic>
        <p:nvPicPr>
          <p:cNvPr id="31" name="Рисунок 30" descr="Центр мишени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4313" y="2226294"/>
            <a:ext cx="1620000" cy="252000"/>
          </a:xfrm>
        </p:spPr>
        <p:txBody>
          <a:bodyPr rtlCol="0"/>
          <a:lstStyle/>
          <a:p>
            <a:pPr rtl="0"/>
            <a:r>
              <a:rPr lang="ru-RU" sz="2000" dirty="0">
                <a:solidFill>
                  <a:srgbClr val="00B050"/>
                </a:solidFill>
              </a:rPr>
              <a:t>Уникальный</a:t>
            </a:r>
            <a:r>
              <a:rPr lang="ru-RU" dirty="0"/>
              <a:t> </a:t>
            </a:r>
          </a:p>
        </p:txBody>
      </p:sp>
      <p:pic>
        <p:nvPicPr>
          <p:cNvPr id="33" name="Рисунок 32" descr="Лектор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650000" y="2216193"/>
            <a:ext cx="2123698" cy="320405"/>
          </a:xfrm>
        </p:spPr>
        <p:txBody>
          <a:bodyPr rtlCol="0"/>
          <a:lstStyle/>
          <a:p>
            <a:pPr rtl="0"/>
            <a:r>
              <a:rPr lang="ru-RU" sz="2000" dirty="0">
                <a:solidFill>
                  <a:srgbClr val="0070C0"/>
                </a:solidFill>
              </a:rPr>
              <a:t>Впервые на рынке</a:t>
            </a:r>
          </a:p>
        </p:txBody>
      </p:sp>
      <p:pic>
        <p:nvPicPr>
          <p:cNvPr id="35" name="Рисунок 34" descr="Сеть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326" y="3529"/>
            <a:ext cx="4993814" cy="414678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325" y="4150317"/>
            <a:ext cx="4984252" cy="261005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85913" y="-97408"/>
            <a:ext cx="1792379" cy="101202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1619" y="-172058"/>
            <a:ext cx="4048095" cy="1207113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453050" y="638917"/>
            <a:ext cx="4929052" cy="154322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1016" y="710910"/>
            <a:ext cx="1685925" cy="14478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6049" y="784994"/>
            <a:ext cx="1371600" cy="1419225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4870" y="3434245"/>
            <a:ext cx="5273497" cy="1889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1960" y="2432333"/>
            <a:ext cx="1590675" cy="1428750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24274" y="2478294"/>
            <a:ext cx="1923550" cy="1975275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37085" y="2457782"/>
            <a:ext cx="1896020" cy="2225233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83793" y="3717736"/>
            <a:ext cx="2389839" cy="536494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18314" y="4068311"/>
            <a:ext cx="1621677" cy="1231499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 rotWithShape="1">
          <a:blip r:embed="rId22"/>
          <a:srcRect b="48731"/>
          <a:stretch/>
        </p:blipFill>
        <p:spPr>
          <a:xfrm>
            <a:off x="435940" y="4149203"/>
            <a:ext cx="5091240" cy="260763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346435" y="5324169"/>
            <a:ext cx="415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ОПИСАНИЕ ПРОДУКТА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7228" y="5830269"/>
            <a:ext cx="480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СПЕЦИАЛИЗИРОВАННЫЙ 3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ПРИНТЕР ОТМ М  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0962" y="598634"/>
            <a:ext cx="6731038" cy="56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 descr="Нисходящий тренд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9590" y="3971432"/>
            <a:ext cx="1872000" cy="360000"/>
          </a:xfrm>
        </p:spPr>
        <p:txBody>
          <a:bodyPr rtlCol="0"/>
          <a:lstStyle/>
          <a:p>
            <a:pPr rtl="0"/>
            <a:r>
              <a:rPr lang="ru-RU" dirty="0"/>
              <a:t>Падающий рынок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43" name="Рисунок 42" descr="Монеты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/>
              <a:t>Финансы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45" name="Рисунок 44" descr="Рукопожатие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/>
              <a:t>Доверие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47" name="Рисунок 46" descr="Бирка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ru-RU"/>
              <a:t>Стоимость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49" name="Рисунок 48" descr="Линейчатая диаграмма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ru-RU"/>
              <a:t>Поля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49233"/>
            <a:ext cx="12192000" cy="57378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6272" y="8926"/>
            <a:ext cx="7183943" cy="33800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0362" y="3923789"/>
            <a:ext cx="282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Траверса состоящая из двух полу - траверс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81799" y="2711525"/>
            <a:ext cx="2734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Специальный стол с раздельными зонами подогрева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83662" y="3785289"/>
            <a:ext cx="2936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Встроенная камера хранения рабочего материала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15"/>
          <a:srcRect l="17674" t="48521" r="17226" b="7761"/>
          <a:stretch/>
        </p:blipFill>
        <p:spPr>
          <a:xfrm>
            <a:off x="3762303" y="380374"/>
            <a:ext cx="4162697" cy="22714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6"/>
          <a:srcRect t="5272" b="6598"/>
          <a:stretch/>
        </p:blipFill>
        <p:spPr>
          <a:xfrm>
            <a:off x="400800" y="374469"/>
            <a:ext cx="2960703" cy="347472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7"/>
          <a:srcRect l="28987" t="25321" r="21474" b="28943"/>
          <a:stretch/>
        </p:blipFill>
        <p:spPr>
          <a:xfrm>
            <a:off x="8331952" y="374469"/>
            <a:ext cx="3553097" cy="33892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0800" y="4615883"/>
            <a:ext cx="3030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На каждой полу – траверсе в своей плоскости перемещаются печатающие головки по осям </a:t>
            </a:r>
            <a:r>
              <a:rPr lang="en-US" sz="1600" dirty="0" err="1" smtClean="0">
                <a:solidFill>
                  <a:schemeClr val="bg1"/>
                </a:solidFill>
              </a:rPr>
              <a:t>x,y,z</a:t>
            </a:r>
            <a:r>
              <a:rPr lang="ru-RU" sz="1600" dirty="0" smtClean="0">
                <a:solidFill>
                  <a:schemeClr val="bg1"/>
                </a:solidFill>
              </a:rPr>
              <a:t>. Такая конструкция позволяет установить на каждую полу – траверсу по магазину сменных головок  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2302" y="3730353"/>
            <a:ext cx="4154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Шесть независимых плиток, каждая из которых имеет независимую систему калибровки и компенсации. Для каждой плитки можно выставлять свои температурные режимы.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86814" y="4730207"/>
            <a:ext cx="3498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Встроенная в рабочей кабинет камера хранения расходных материалов. Предназначена для хранения катушек </a:t>
            </a:r>
            <a:r>
              <a:rPr lang="ru-RU" dirty="0" err="1" smtClean="0">
                <a:solidFill>
                  <a:schemeClr val="bg1"/>
                </a:solidFill>
              </a:rPr>
              <a:t>филамента</a:t>
            </a:r>
            <a:r>
              <a:rPr lang="ru-RU" dirty="0" smtClean="0">
                <a:solidFill>
                  <a:schemeClr val="bg1"/>
                </a:solidFill>
              </a:rPr>
              <a:t>, емкостей с полимерами и гранулами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 descr="Преподаватель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6530" y="3971432"/>
            <a:ext cx="1980000" cy="360000"/>
          </a:xfrm>
        </p:spPr>
        <p:txBody>
          <a:bodyPr rtlCol="0"/>
          <a:lstStyle/>
          <a:p>
            <a:pPr rtl="0"/>
            <a:r>
              <a:rPr lang="ru-RU" dirty="0"/>
              <a:t>Выбор приоритетов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29" name="Рисунок 28" descr="Лектор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 dirty="0"/>
              <a:t>Согласование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31" name="Рисунок 30" descr="Монеты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/>
              <a:t>Монетизация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33" name="Рисунок 32" descr="Оптоволоконный провод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ТЕХНОЛОГИЯ 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37" y="5558599"/>
            <a:ext cx="4425147" cy="762024"/>
          </a:xfrm>
        </p:spPr>
        <p:txBody>
          <a:bodyPr rtlCol="0"/>
          <a:lstStyle/>
          <a:p>
            <a:pPr rtl="0"/>
            <a:r>
              <a:rPr lang="ru-RU" noProof="1" smtClean="0"/>
              <a:t>ТЕХНОЛОГИЧЕСКИЕ ВОЗМОЖНОСТИ 3</a:t>
            </a:r>
            <a:r>
              <a:rPr lang="en-US" noProof="1" smtClean="0"/>
              <a:t>d</a:t>
            </a:r>
            <a:r>
              <a:rPr lang="ru-RU" noProof="1" smtClean="0"/>
              <a:t> ПРИНТЕРА отм м</a:t>
            </a:r>
            <a:endParaRPr lang="ru-RU" noProof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140" y="1084"/>
            <a:ext cx="6741860" cy="66860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8653" y="-152757"/>
            <a:ext cx="3971109" cy="11841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0123" y="982141"/>
            <a:ext cx="39579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Печать изделий и сборок из нескольких материалов двумя независимыми печатающими головками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 Печать и лазерная гравировка или маркировка изделий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При установки модуля автоматизированной сменны печатающих головок - печать изделий по гибридной технологии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31431" y="4604433"/>
            <a:ext cx="1286367" cy="20057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9705" y="5287220"/>
            <a:ext cx="1103472" cy="13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9590" y="3971432"/>
            <a:ext cx="1872000" cy="360000"/>
          </a:xfrm>
        </p:spPr>
        <p:txBody>
          <a:bodyPr rtlCol="0"/>
          <a:lstStyle/>
          <a:p>
            <a:pPr rtl="0"/>
            <a:r>
              <a:rPr lang="ru-RU" dirty="0" smtClean="0"/>
              <a:t>Этап 1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4282" y="4471987"/>
            <a:ext cx="1620000" cy="980546"/>
          </a:xfrm>
        </p:spPr>
        <p:txBody>
          <a:bodyPr rtlCol="0"/>
          <a:lstStyle/>
          <a:p>
            <a:pPr rtl="0"/>
            <a:r>
              <a:rPr lang="ru-RU" noProof="1"/>
              <a:t> </a:t>
            </a:r>
            <a:r>
              <a:rPr lang="ru-RU" noProof="1" smtClean="0"/>
              <a:t>Печать нижней части стельки из ультра гибкого ударопрочного материала №1</a:t>
            </a:r>
            <a:endParaRPr lang="ru-RU" noProof="1"/>
          </a:p>
          <a:p>
            <a:pPr rtl="0"/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Этап 2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55141" y="4471987"/>
            <a:ext cx="1620000" cy="980546"/>
          </a:xfrm>
        </p:spPr>
        <p:txBody>
          <a:bodyPr rtlCol="0"/>
          <a:lstStyle/>
          <a:p>
            <a:pPr rtl="0"/>
            <a:r>
              <a:rPr lang="ru-RU" dirty="0" smtClean="0"/>
              <a:t>Печать специального каркаса без пяточной части из материала №2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Этап 3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286000" y="4471987"/>
            <a:ext cx="1620000" cy="845080"/>
          </a:xfrm>
        </p:spPr>
        <p:txBody>
          <a:bodyPr rtlCol="0"/>
          <a:lstStyle/>
          <a:p>
            <a:pPr rtl="0"/>
            <a:r>
              <a:rPr lang="ru-RU" dirty="0" smtClean="0"/>
              <a:t>Печать пяточного амортизатора и валиков из материала №3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Этап 4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16859" y="4471987"/>
            <a:ext cx="1620000" cy="1327680"/>
          </a:xfrm>
        </p:spPr>
        <p:txBody>
          <a:bodyPr rtlCol="0"/>
          <a:lstStyle/>
          <a:p>
            <a:pPr rtl="0"/>
            <a:r>
              <a:rPr lang="ru-RU" noProof="1" smtClean="0"/>
              <a:t>Заполнение специального каркаса и пяточного амортизатора с валиками вспененым полимером </a:t>
            </a:r>
            <a:endParaRPr lang="ru-RU" noProof="1"/>
          </a:p>
          <a:p>
            <a:pPr rtl="0"/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Этап 5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Печать финишного слоя из материала №1 </a:t>
            </a:r>
            <a:endParaRPr lang="ru-RU" noProof="1"/>
          </a:p>
          <a:p>
            <a:pPr rtl="0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23" y="153325"/>
            <a:ext cx="9973553" cy="830743"/>
          </a:xfrm>
        </p:spPr>
        <p:txBody>
          <a:bodyPr rtlCol="0"/>
          <a:lstStyle/>
          <a:p>
            <a:pPr rtl="0"/>
            <a:r>
              <a:rPr lang="ru-RU" dirty="0" smtClean="0"/>
              <a:t>Пример гибридной технологии печати на базе 3</a:t>
            </a:r>
            <a:r>
              <a:rPr lang="en-US" dirty="0" smtClean="0"/>
              <a:t>D</a:t>
            </a:r>
            <a:r>
              <a:rPr lang="ru-RU" dirty="0" smtClean="0"/>
              <a:t> принтера ОТМ М  для ортопедической стельки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805" y="58880"/>
            <a:ext cx="1965400" cy="92518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289" y="2686999"/>
            <a:ext cx="377985" cy="68281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218" y="2717481"/>
            <a:ext cx="621846" cy="621846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187" y="2787591"/>
            <a:ext cx="481626" cy="48162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7"/>
          <a:srcRect l="69667" t="65717" r="6731" b="18411"/>
          <a:stretch/>
        </p:blipFill>
        <p:spPr>
          <a:xfrm>
            <a:off x="7808847" y="2668767"/>
            <a:ext cx="836023" cy="67056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7"/>
          <a:srcRect l="57000" t="43249" r="18906" b="33459"/>
          <a:stretch/>
        </p:blipFill>
        <p:spPr>
          <a:xfrm>
            <a:off x="9973995" y="2536370"/>
            <a:ext cx="853440" cy="98406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3" y="1599604"/>
            <a:ext cx="11770833" cy="489531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52" y="1322463"/>
            <a:ext cx="11763375" cy="39433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5867435"/>
            <a:ext cx="612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После печати стелька покрывается сверху покрытием из кожи или натуральной овечьей шерстью с перфорацией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1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 descr="Преподаватель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6530" y="3971432"/>
            <a:ext cx="1980000" cy="360000"/>
          </a:xfrm>
        </p:spPr>
        <p:txBody>
          <a:bodyPr rtlCol="0"/>
          <a:lstStyle/>
          <a:p>
            <a:pPr rtl="0"/>
            <a:r>
              <a:rPr lang="ru-RU" dirty="0"/>
              <a:t>Выбор приоритетов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29" name="Рисунок 28" descr="Лектор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 dirty="0"/>
              <a:t>Согласование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31" name="Рисунок 30" descr="Монеты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/>
              <a:t>Монетизация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33" name="Рисунок 32" descr="Оптоволоконный провод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535" y="3149601"/>
            <a:ext cx="5035605" cy="3610768"/>
          </a:xfrm>
        </p:spPr>
        <p:txBody>
          <a:bodyPr rtlCol="0"/>
          <a:lstStyle/>
          <a:p>
            <a:pPr rtl="0"/>
            <a:r>
              <a:rPr lang="ru-RU" dirty="0" smtClean="0"/>
              <a:t> ХАРАКТЕРИСТИКИ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37" y="5558599"/>
            <a:ext cx="4425147" cy="762024"/>
          </a:xfrm>
        </p:spPr>
        <p:txBody>
          <a:bodyPr rtlCol="0"/>
          <a:lstStyle/>
          <a:p>
            <a:pPr rtl="0"/>
            <a:r>
              <a:rPr lang="ru-RU" noProof="1" smtClean="0"/>
              <a:t>ТЕХНИЧЕСКИЕ ХАРАКТЕРИСТИКИ 3</a:t>
            </a:r>
            <a:r>
              <a:rPr lang="en-US" noProof="1" smtClean="0"/>
              <a:t>d</a:t>
            </a:r>
            <a:r>
              <a:rPr lang="ru-RU" noProof="1" smtClean="0"/>
              <a:t> ПРИНТЕРА отм м</a:t>
            </a:r>
            <a:endParaRPr lang="ru-RU" noProof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140" y="1084"/>
            <a:ext cx="6741860" cy="66860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8653" y="-152757"/>
            <a:ext cx="3971109" cy="118415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516172" y="623960"/>
            <a:ext cx="6096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• Метод </a:t>
            </a:r>
            <a:r>
              <a:rPr lang="ru-RU" dirty="0">
                <a:solidFill>
                  <a:schemeClr val="bg1"/>
                </a:solidFill>
              </a:rPr>
              <a:t>печати – </a:t>
            </a:r>
            <a:r>
              <a:rPr lang="ru-RU" dirty="0" smtClean="0">
                <a:solidFill>
                  <a:schemeClr val="bg1"/>
                </a:solidFill>
              </a:rPr>
              <a:t>FDM/гибридный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smtClean="0">
                <a:solidFill>
                  <a:schemeClr val="bg1"/>
                </a:solidFill>
              </a:rPr>
              <a:t>при </a:t>
            </a:r>
            <a:r>
              <a:rPr lang="ru-RU" dirty="0">
                <a:solidFill>
                  <a:schemeClr val="bg1"/>
                </a:solidFill>
              </a:rPr>
              <a:t>автоматической смене печатающих </a:t>
            </a:r>
            <a:r>
              <a:rPr lang="ru-RU" dirty="0" smtClean="0">
                <a:solidFill>
                  <a:schemeClr val="bg1"/>
                </a:solidFill>
              </a:rPr>
              <a:t>голов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Корпус </a:t>
            </a:r>
            <a:r>
              <a:rPr lang="ru-RU" dirty="0">
                <a:solidFill>
                  <a:schemeClr val="bg1"/>
                </a:solidFill>
              </a:rPr>
              <a:t>принтера – Открытый/закрытый (съёмный рабочий кабинет)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Материал </a:t>
            </a:r>
            <a:r>
              <a:rPr lang="ru-RU" dirty="0">
                <a:solidFill>
                  <a:schemeClr val="bg1"/>
                </a:solidFill>
              </a:rPr>
              <a:t>печати – пластиковая нить (FDM), гранулы или полимер </a:t>
            </a:r>
            <a:r>
              <a:rPr lang="ru-RU" dirty="0" smtClean="0">
                <a:solidFill>
                  <a:schemeClr val="bg1"/>
                </a:solidFill>
              </a:rPr>
              <a:t>затвердевающий </a:t>
            </a:r>
            <a:r>
              <a:rPr lang="ru-RU" dirty="0">
                <a:solidFill>
                  <a:schemeClr val="bg1"/>
                </a:solidFill>
              </a:rPr>
              <a:t>при воздействии УФ излучения в комбинации с пластиковой нитью </a:t>
            </a:r>
            <a:r>
              <a:rPr lang="ru-RU" dirty="0" smtClean="0">
                <a:solidFill>
                  <a:schemeClr val="bg1"/>
                </a:solidFill>
              </a:rPr>
              <a:t>(гибридная технология), </a:t>
            </a:r>
            <a:r>
              <a:rPr lang="ru-RU" dirty="0">
                <a:solidFill>
                  <a:schemeClr val="bg1"/>
                </a:solidFill>
              </a:rPr>
              <a:t>опционально можно установить </a:t>
            </a:r>
            <a:r>
              <a:rPr lang="ru-RU" dirty="0" err="1">
                <a:solidFill>
                  <a:schemeClr val="bg1"/>
                </a:solidFill>
              </a:rPr>
              <a:t>лазерно</a:t>
            </a:r>
            <a:r>
              <a:rPr lang="ru-RU" dirty="0">
                <a:solidFill>
                  <a:schemeClr val="bg1"/>
                </a:solidFill>
              </a:rPr>
              <a:t> – гравировальную </a:t>
            </a:r>
            <a:r>
              <a:rPr lang="ru-RU" dirty="0" smtClean="0">
                <a:solidFill>
                  <a:schemeClr val="bg1"/>
                </a:solidFill>
              </a:rPr>
              <a:t>головку </a:t>
            </a:r>
            <a:r>
              <a:rPr lang="ru-RU" dirty="0">
                <a:solidFill>
                  <a:schemeClr val="bg1"/>
                </a:solidFill>
              </a:rPr>
              <a:t>для маркировки напечатанных изделий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Тип </a:t>
            </a:r>
            <a:r>
              <a:rPr lang="ru-RU" dirty="0">
                <a:solidFill>
                  <a:schemeClr val="bg1"/>
                </a:solidFill>
              </a:rPr>
              <a:t>экструдера – </a:t>
            </a:r>
            <a:r>
              <a:rPr lang="ru-RU" dirty="0" err="1">
                <a:solidFill>
                  <a:schemeClr val="bg1"/>
                </a:solidFill>
              </a:rPr>
              <a:t>Direct</a:t>
            </a:r>
            <a:r>
              <a:rPr lang="ru-RU" dirty="0">
                <a:solidFill>
                  <a:schemeClr val="bg1"/>
                </a:solidFill>
              </a:rPr>
              <a:t> (FDM)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Область построения </a:t>
            </a:r>
            <a:r>
              <a:rPr lang="en-US" dirty="0" smtClean="0">
                <a:solidFill>
                  <a:schemeClr val="bg1"/>
                </a:solidFill>
              </a:rPr>
              <a:t>xyz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(мм.) – </a:t>
            </a:r>
            <a:r>
              <a:rPr lang="ru-RU" dirty="0" smtClean="0">
                <a:solidFill>
                  <a:schemeClr val="bg1"/>
                </a:solidFill>
              </a:rPr>
              <a:t>1040 </a:t>
            </a:r>
            <a:r>
              <a:rPr lang="ru-RU" dirty="0">
                <a:solidFill>
                  <a:schemeClr val="bg1"/>
                </a:solidFill>
              </a:rPr>
              <a:t>х </a:t>
            </a:r>
            <a:r>
              <a:rPr lang="ru-RU" dirty="0" smtClean="0">
                <a:solidFill>
                  <a:schemeClr val="bg1"/>
                </a:solidFill>
              </a:rPr>
              <a:t>900 </a:t>
            </a:r>
            <a:r>
              <a:rPr lang="ru-RU" dirty="0">
                <a:solidFill>
                  <a:schemeClr val="bg1"/>
                </a:solidFill>
              </a:rPr>
              <a:t>х 110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Количество печатающих головок </a:t>
            </a:r>
            <a:r>
              <a:rPr lang="ru-RU" dirty="0">
                <a:solidFill>
                  <a:schemeClr val="bg1"/>
                </a:solidFill>
              </a:rPr>
              <a:t>– 2 шт. </a:t>
            </a:r>
            <a:r>
              <a:rPr lang="ru-RU" dirty="0" smtClean="0">
                <a:solidFill>
                  <a:schemeClr val="bg1"/>
                </a:solidFill>
              </a:rPr>
              <a:t>(при установки модуля автоматической смены печатающих головок - по 12 шт. на каждую полу – траверсу)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• Температура </a:t>
            </a:r>
            <a:r>
              <a:rPr lang="ru-RU" dirty="0">
                <a:solidFill>
                  <a:schemeClr val="bg1"/>
                </a:solidFill>
              </a:rPr>
              <a:t>экструдера (°С) – 270 / 350 (опционально 450)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Температура зон стола </a:t>
            </a:r>
            <a:r>
              <a:rPr lang="ru-RU" dirty="0">
                <a:solidFill>
                  <a:schemeClr val="bg1"/>
                </a:solidFill>
              </a:rPr>
              <a:t>(°С) – 120 (опционально 160)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Как </a:t>
            </a:r>
            <a:r>
              <a:rPr lang="ru-RU" dirty="0">
                <a:solidFill>
                  <a:schemeClr val="bg1"/>
                </a:solidFill>
              </a:rPr>
              <a:t>дополнительная опция – Специальная встроенная </a:t>
            </a:r>
            <a:r>
              <a:rPr lang="ru-RU" dirty="0" err="1" smtClean="0">
                <a:solidFill>
                  <a:schemeClr val="bg1"/>
                </a:solidFill>
              </a:rPr>
              <a:t>термокамера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в рабочий кабинет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Габариты станка мм. </a:t>
            </a:r>
            <a:r>
              <a:rPr lang="ru-RU" dirty="0">
                <a:solidFill>
                  <a:schemeClr val="bg1"/>
                </a:solidFill>
              </a:rPr>
              <a:t>(Д – Ш – В) – </a:t>
            </a:r>
            <a:r>
              <a:rPr lang="ru-RU" dirty="0" smtClean="0">
                <a:solidFill>
                  <a:schemeClr val="bg1"/>
                </a:solidFill>
              </a:rPr>
              <a:t>1700 </a:t>
            </a:r>
            <a:r>
              <a:rPr lang="ru-RU" dirty="0">
                <a:solidFill>
                  <a:schemeClr val="bg1"/>
                </a:solidFill>
              </a:rPr>
              <a:t>х </a:t>
            </a:r>
            <a:r>
              <a:rPr lang="ru-RU" dirty="0" smtClean="0">
                <a:solidFill>
                  <a:schemeClr val="bg1"/>
                </a:solidFill>
              </a:rPr>
              <a:t>1500 </a:t>
            </a:r>
            <a:r>
              <a:rPr lang="ru-RU" dirty="0">
                <a:solidFill>
                  <a:schemeClr val="bg1"/>
                </a:solidFill>
              </a:rPr>
              <a:t>х 1700</a:t>
            </a:r>
          </a:p>
        </p:txBody>
      </p:sp>
    </p:spTree>
    <p:extLst>
      <p:ext uri="{BB962C8B-B14F-4D97-AF65-F5344CB8AC3E}">
        <p14:creationId xmlns:p14="http://schemas.microsoft.com/office/powerpoint/2010/main" val="72475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 title="Наложенное изображение">
            <a:extLst>
              <a:ext uri="{FF2B5EF4-FFF2-40B4-BE49-F238E27FC236}">
                <a16:creationId xmlns:a16="http://schemas.microsoft.com/office/drawing/2014/main" id="{BE32A17F-2099-4D5E-A4EC-AADCA9D7E68D}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799" y="2007445"/>
            <a:ext cx="4456700" cy="2804893"/>
          </a:xfrm>
        </p:spPr>
        <p:txBody>
          <a:bodyPr rtlCol="0"/>
          <a:lstStyle/>
          <a:p>
            <a:pPr rtl="0"/>
            <a:r>
              <a:rPr lang="ru-RU" sz="6200" dirty="0"/>
              <a:t>Спасибо за внимание!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Андрей Ермичёв</a:t>
            </a:r>
            <a:endParaRPr lang="ru-RU" noProof="1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dirty="0"/>
              <a:t>+7 </a:t>
            </a:r>
            <a:r>
              <a:rPr lang="ru-RU" dirty="0" smtClean="0"/>
              <a:t>(958) 190 89-68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r>
              <a:rPr lang="en-US" dirty="0"/>
              <a:t>ort_marvic@mail.ru</a:t>
            </a:r>
            <a:endParaRPr lang="ru-RU" dirty="0"/>
          </a:p>
        </p:txBody>
      </p:sp>
      <p:cxnSp>
        <p:nvCxnSpPr>
          <p:cNvPr id="20" name="Прямая соединительная линия 19" descr="Декоративный элемент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 descr="Декоративный элемент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 descr="Логотип Contoso">
            <a:extLst>
              <a:ext uri="{FF2B5EF4-FFF2-40B4-BE49-F238E27FC236}">
                <a16:creationId xmlns:a16="http://schemas.microsoft.com/office/drawing/2014/main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Прямая соединительная линия 22" descr="Декоративный элемент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Графический объект 11" descr="Пользователь" title="Значок — имя докладчика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Графический объект 13" descr="Смартфон" title="Значок — номер телефона докладчика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Графический объект 12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8529" y="68016"/>
            <a:ext cx="2005758" cy="12863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-359695" y="427711"/>
            <a:ext cx="2005758" cy="12863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800" y="6033247"/>
            <a:ext cx="481626" cy="4816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954" y="5893027"/>
            <a:ext cx="621846" cy="6218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7734" y="5321740"/>
            <a:ext cx="621846" cy="62184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619" y="4985538"/>
            <a:ext cx="621846" cy="62184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549" y="4258984"/>
            <a:ext cx="377985" cy="68281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91883" y="493026"/>
            <a:ext cx="1469263" cy="69500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3160" y="-83436"/>
            <a:ext cx="3968840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545_TF12041065" id="{4F9AF34C-8375-4E43-9682-62FEDA785CFA}" vid="{63665423-7566-4E93-B761-854F54BB9A5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2E6E59-6E17-40F8-B412-65DEC6629148}">
  <ds:schemaRefs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STEM</Template>
  <TotalTime>0</TotalTime>
  <Words>576</Words>
  <Application>Microsoft Office PowerPoint</Application>
  <PresentationFormat>Широкоэкранный</PresentationFormat>
  <Paragraphs>82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Corbel</vt:lpstr>
      <vt:lpstr>Times New Roman</vt:lpstr>
      <vt:lpstr>Verdana</vt:lpstr>
      <vt:lpstr>Тема Office</vt:lpstr>
      <vt:lpstr> орт марвик</vt:lpstr>
      <vt:lpstr>Презентация PowerPoint</vt:lpstr>
      <vt:lpstr>Презентация PowerPoint</vt:lpstr>
      <vt:lpstr>ТЕХНОЛОГИЯ </vt:lpstr>
      <vt:lpstr>Пример гибридной технологии печати на базе 3D принтера ОТМ М  для ортопедической стельки </vt:lpstr>
      <vt:lpstr> ХАРАКТЕРИСТИКИ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2024-07-28T12:55:45Z</dcterms:created>
  <dcterms:modified xsi:type="dcterms:W3CDTF">2024-08-27T14:41:11Z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